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300" r:id="rId3"/>
    <p:sldId id="257" r:id="rId4"/>
    <p:sldId id="301" r:id="rId5"/>
    <p:sldId id="302" r:id="rId6"/>
    <p:sldId id="303" r:id="rId7"/>
    <p:sldId id="304" r:id="rId8"/>
    <p:sldId id="305" r:id="rId9"/>
    <p:sldId id="306" r:id="rId10"/>
    <p:sldId id="259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61" r:id="rId20"/>
    <p:sldId id="264" r:id="rId21"/>
    <p:sldId id="316" r:id="rId22"/>
  </p:sldIdLst>
  <p:sldSz cx="9144000" cy="5143500" type="screen16x9"/>
  <p:notesSz cx="6858000" cy="9144000"/>
  <p:embeddedFontLst>
    <p:embeddedFont>
      <p:font typeface="Anonymous Pro" panose="020B0604020202020204" charset="0"/>
      <p:regular r:id="rId24"/>
      <p:bold r:id="rId25"/>
      <p:italic r:id="rId26"/>
      <p:boldItalic r:id="rId27"/>
    </p:embeddedFont>
    <p:embeddedFont>
      <p:font typeface="Coming Soon" panose="020B0604020202020204" charset="0"/>
      <p:regular r:id="rId28"/>
    </p:embeddedFont>
    <p:embeddedFont>
      <p:font typeface="Concert One" pitchFamily="2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Roboto Mono Medium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766A88-969F-424B-A073-DF9C82651033}">
  <a:tblStyle styleId="{65766A88-969F-424B-A073-DF9C82651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345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665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3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65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1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70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06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19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996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87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79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4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2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89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6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marL="914400" lvl="1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marL="1371600" lvl="2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marL="1828800" lvl="3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marL="2286000" lvl="4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marL="2743200" lvl="5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marL="3200400" lvl="6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marL="3657600" lvl="7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marL="4114800" lvl="8" indent="-288925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1532100" y="1374175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2640700" y="2929265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Google Shape;179;p29"/>
          <p:cNvSpPr/>
          <p:nvPr/>
        </p:nvSpPr>
        <p:spPr>
          <a:xfrm>
            <a:off x="5822625" y="2886561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16" y="1399993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Missing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B166D6-F2BE-4C73-A796-EB1BA9D7B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680" y="571833"/>
            <a:ext cx="2249973" cy="544637"/>
          </a:xfrm>
        </p:spPr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DDC612-DC7D-495B-A54E-BC07441A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786" y="1116470"/>
            <a:ext cx="5314229" cy="488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We have many options some of them are:</a:t>
            </a:r>
            <a:br>
              <a:rPr lang="en-US" dirty="0"/>
            </a:br>
            <a:r>
              <a:rPr lang="en-US" dirty="0"/>
              <a:t>- Drop the column with the missing data</a:t>
            </a:r>
            <a:br>
              <a:rPr lang="en-US" dirty="0"/>
            </a:br>
            <a:r>
              <a:rPr lang="en-US" dirty="0"/>
              <a:t>- Choose the median, mean or any value to replace the missing data</a:t>
            </a:r>
            <a:br>
              <a:rPr lang="en-US" dirty="0"/>
            </a:br>
            <a:r>
              <a:rPr lang="en-US" dirty="0"/>
              <a:t>- Drop rows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37354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96714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315905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B166D6-F2BE-4C73-A796-EB1BA9D7B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680" y="571833"/>
            <a:ext cx="2515488" cy="544637"/>
          </a:xfrm>
        </p:spPr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DDC612-DC7D-495B-A54E-BC07441A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53" y="1421270"/>
            <a:ext cx="5314229" cy="488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Two main ways to scale our features:</a:t>
            </a:r>
            <a:br>
              <a:rPr lang="en-US" sz="1400" dirty="0"/>
            </a:br>
            <a:r>
              <a:rPr lang="en-US" sz="1400" dirty="0"/>
              <a:t>Two ways to achieve it:</a:t>
            </a:r>
            <a:br>
              <a:rPr lang="en-US" sz="1400" dirty="0"/>
            </a:br>
            <a:r>
              <a:rPr lang="en-US" sz="1400" dirty="0"/>
              <a:t>- Min-Max scaling(normalization)</a:t>
            </a:r>
            <a:br>
              <a:rPr lang="en-US" sz="1400" dirty="0"/>
            </a:br>
            <a:r>
              <a:rPr lang="en-US" sz="1400" dirty="0"/>
              <a:t>	- fixed range</a:t>
            </a:r>
            <a:br>
              <a:rPr lang="en-US" sz="1400" dirty="0"/>
            </a:br>
            <a:r>
              <a:rPr lang="en-US" sz="1400" dirty="0"/>
              <a:t>	- simple</a:t>
            </a:r>
            <a:br>
              <a:rPr lang="en-US" sz="1400" dirty="0"/>
            </a:br>
            <a:r>
              <a:rPr lang="en-US" sz="1400" dirty="0"/>
              <a:t>- Standardization</a:t>
            </a:r>
            <a:br>
              <a:rPr lang="en-US" sz="1400" dirty="0"/>
            </a:br>
            <a:r>
              <a:rPr lang="en-US" sz="1400" dirty="0"/>
              <a:t>	- No fixed range</a:t>
            </a:r>
            <a:br>
              <a:rPr lang="en-US" sz="1400" dirty="0"/>
            </a:br>
            <a:r>
              <a:rPr lang="en-US" sz="1400" dirty="0"/>
              <a:t>	- Much less affected with outliers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9F11F7-9C3C-44A5-803D-17CF1C7E5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0" t="45034" r="50000" b="42395"/>
          <a:stretch/>
        </p:blipFill>
        <p:spPr bwMode="auto">
          <a:xfrm>
            <a:off x="6285652" y="2289022"/>
            <a:ext cx="1794933" cy="74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DCE224D-597F-4861-9310-644ED6F28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8" t="46218" r="53111" b="41211"/>
          <a:stretch/>
        </p:blipFill>
        <p:spPr bwMode="auto">
          <a:xfrm>
            <a:off x="6285653" y="3396107"/>
            <a:ext cx="1794933" cy="7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6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410261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3308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B166D6-F2BE-4C73-A796-EB1BA9D7B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680" y="571833"/>
            <a:ext cx="2515488" cy="544637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16043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591658" y="2327550"/>
            <a:ext cx="3413917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reprocessing Notebook: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58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CNNs</a:t>
            </a:r>
            <a:endParaRPr dirty="0"/>
          </a:p>
        </p:txBody>
      </p:sp>
      <p:pic>
        <p:nvPicPr>
          <p:cNvPr id="390" name="Google Shape;390;p41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397403" y="714063"/>
            <a:ext cx="1470368" cy="7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50" y="2592985"/>
            <a:ext cx="2610150" cy="325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99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1455040" y="489424"/>
            <a:ext cx="1823253" cy="62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81063-92F4-C74B-7474-4296C67B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93" y="1202331"/>
            <a:ext cx="5873196" cy="32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1455040" y="489424"/>
            <a:ext cx="1823253" cy="62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convolutions</a:t>
            </a:r>
            <a:endParaRPr dirty="0"/>
          </a:p>
        </p:txBody>
      </p:sp>
      <p:pic>
        <p:nvPicPr>
          <p:cNvPr id="6" name="HowConvolutionsWork">
            <a:hlinkClick r:id="" action="ppaction://media"/>
            <a:extLst>
              <a:ext uri="{FF2B5EF4-FFF2-40B4-BE49-F238E27FC236}">
                <a16:creationId xmlns:a16="http://schemas.microsoft.com/office/drawing/2014/main" id="{453A74FC-BE62-4B20-8E6E-52115E8CC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666" y="1116470"/>
            <a:ext cx="5822294" cy="3638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217024" y="1428300"/>
            <a:ext cx="4709933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is important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51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pooling</a:t>
            </a: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400974" y="1244251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pooling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2"/>
          </p:nvPr>
        </p:nvSpPr>
        <p:spPr>
          <a:xfrm>
            <a:off x="6038194" y="1278959"/>
            <a:ext cx="151157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pooling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EA797D-AF49-4CD5-A86D-F7BD5AE66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8" t="48096" r="52889" b="21383"/>
          <a:stretch/>
        </p:blipFill>
        <p:spPr>
          <a:xfrm>
            <a:off x="5178370" y="1849120"/>
            <a:ext cx="3231219" cy="1915313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3FF394-752D-4A0F-85D7-6FB3D7DF1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23" t="48461" r="16592" b="21382"/>
          <a:stretch/>
        </p:blipFill>
        <p:spPr>
          <a:xfrm>
            <a:off x="882935" y="1849120"/>
            <a:ext cx="3295342" cy="1915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2571150" y="642894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Cifar10</a:t>
            </a:r>
            <a:endParaRPr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8B0336C-4137-4DCF-B904-AAECFAC6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26" y="1779894"/>
            <a:ext cx="3188314" cy="2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7BFF41-7357-46E4-9E1C-4410B2E68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30139" r="66953" b="34028"/>
          <a:stretch/>
        </p:blipFill>
        <p:spPr bwMode="auto">
          <a:xfrm>
            <a:off x="2293646" y="1421501"/>
            <a:ext cx="4556707" cy="29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7;p31">
            <a:extLst>
              <a:ext uri="{FF2B5EF4-FFF2-40B4-BE49-F238E27FC236}">
                <a16:creationId xmlns:a16="http://schemas.microsoft.com/office/drawing/2014/main" id="{A82E32BA-D666-4B9F-945A-38E53CAC2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4214" y="793688"/>
            <a:ext cx="563557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you identify some problems?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32787" y="1400314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76C72"/>
                </a:solidFill>
                <a:effectLst/>
                <a:latin typeface="Open Sans" panose="020B0606030504020204" pitchFamily="34" charset="0"/>
              </a:rPr>
              <a:t>Categorical data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76C72"/>
                </a:solidFill>
                <a:effectLst/>
                <a:latin typeface="Open Sans" panose="020B0606030504020204" pitchFamily="34" charset="0"/>
              </a:rPr>
              <a:t>Missing data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76C72"/>
                </a:solidFill>
                <a:effectLst/>
                <a:latin typeface="Open Sans" panose="020B0606030504020204" pitchFamily="34" charset="0"/>
              </a:rPr>
              <a:t>Outliers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76C72"/>
                </a:solidFill>
                <a:effectLst/>
                <a:latin typeface="Open Sans" panose="020B0606030504020204" pitchFamily="34" charset="0"/>
              </a:rPr>
              <a:t>Feature Scaling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4" y="711181"/>
            <a:ext cx="30752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problems</a:t>
            </a:r>
            <a:endParaRPr dirty="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2AE1717-437B-4B0C-9C70-7D3D9F9B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6946">
            <a:off x="5949277" y="2775480"/>
            <a:ext cx="2294484" cy="12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Google Shape;224;p33"/>
          <p:cNvSpPr/>
          <p:nvPr/>
        </p:nvSpPr>
        <p:spPr>
          <a:xfrm rot="-391042">
            <a:off x="5665714" y="244847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03C4ADE-6782-48FD-8025-DDBC998A4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8" y="1163761"/>
            <a:ext cx="2106975" cy="1106162"/>
          </a:xfrm>
          <a:prstGeom prst="rect">
            <a:avLst/>
          </a:prstGeom>
        </p:spPr>
      </p:pic>
      <p:sp>
        <p:nvSpPr>
          <p:cNvPr id="227" name="Google Shape;227;p33"/>
          <p:cNvSpPr/>
          <p:nvPr/>
        </p:nvSpPr>
        <p:spPr>
          <a:xfrm>
            <a:off x="7449875" y="914336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33"/>
          <p:cNvSpPr/>
          <p:nvPr/>
        </p:nvSpPr>
        <p:spPr>
          <a:xfrm rot="-2148808">
            <a:off x="5649174" y="107857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99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17" y="1395750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69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110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Categorical data</a:t>
            </a: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5AAA8D-2EDC-4712-A183-0BE849EBC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 bwMode="auto">
          <a:xfrm>
            <a:off x="237066" y="1053261"/>
            <a:ext cx="4748108" cy="26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575FF4-819B-4A14-BA5B-CBF7684A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4717" r="65166" b="7469"/>
          <a:stretch/>
        </p:blipFill>
        <p:spPr bwMode="auto">
          <a:xfrm>
            <a:off x="5383155" y="1004150"/>
            <a:ext cx="2758520" cy="313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36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110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Categorical data</a:t>
            </a: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A333A-7BEB-4F97-A84A-6C920B7D9F65}"/>
              </a:ext>
            </a:extLst>
          </p:cNvPr>
          <p:cNvSpPr txBox="1"/>
          <p:nvPr/>
        </p:nvSpPr>
        <p:spPr>
          <a:xfrm>
            <a:off x="-24448" y="3100515"/>
            <a:ext cx="4864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</a:t>
            </a: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3" name="Google Shape;276;p36">
            <a:extLst>
              <a:ext uri="{FF2B5EF4-FFF2-40B4-BE49-F238E27FC236}">
                <a16:creationId xmlns:a16="http://schemas.microsoft.com/office/drawing/2014/main" id="{417D6072-9CF1-4550-AB01-8D055B26AE00}"/>
              </a:ext>
            </a:extLst>
          </p:cNvPr>
          <p:cNvSpPr txBox="1">
            <a:spLocks/>
          </p:cNvSpPr>
          <p:nvPr/>
        </p:nvSpPr>
        <p:spPr>
          <a:xfrm>
            <a:off x="5850880" y="2389875"/>
            <a:ext cx="24594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198;p31">
            <a:extLst>
              <a:ext uri="{FF2B5EF4-FFF2-40B4-BE49-F238E27FC236}">
                <a16:creationId xmlns:a16="http://schemas.microsoft.com/office/drawing/2014/main" id="{760E018E-8ABE-4901-BA20-2FB34365D7F2}"/>
              </a:ext>
            </a:extLst>
          </p:cNvPr>
          <p:cNvSpPr txBox="1">
            <a:spLocks/>
          </p:cNvSpPr>
          <p:nvPr/>
        </p:nvSpPr>
        <p:spPr>
          <a:xfrm>
            <a:off x="495850" y="1935665"/>
            <a:ext cx="4076150" cy="80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-US" dirty="0"/>
              <a:t>Can we feed categorical data into a machine learning model?</a:t>
            </a:r>
          </a:p>
        </p:txBody>
      </p:sp>
      <p:sp>
        <p:nvSpPr>
          <p:cNvPr id="15" name="Google Shape;198;p31">
            <a:extLst>
              <a:ext uri="{FF2B5EF4-FFF2-40B4-BE49-F238E27FC236}">
                <a16:creationId xmlns:a16="http://schemas.microsoft.com/office/drawing/2014/main" id="{5C21DAA1-29A7-4EE8-9508-3508E7324A17}"/>
              </a:ext>
            </a:extLst>
          </p:cNvPr>
          <p:cNvSpPr txBox="1">
            <a:spLocks/>
          </p:cNvSpPr>
          <p:nvPr/>
        </p:nvSpPr>
        <p:spPr>
          <a:xfrm>
            <a:off x="4653280" y="1962759"/>
            <a:ext cx="4076150" cy="80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-US" dirty="0"/>
              <a:t>Handling categorical data:</a:t>
            </a:r>
          </a:p>
          <a:p>
            <a:pPr marL="0" indent="0" algn="ctr">
              <a:buFont typeface="Roboto Mono Medium"/>
              <a:buNone/>
            </a:pPr>
            <a:endParaRPr lang="en-US" dirty="0"/>
          </a:p>
          <a:p>
            <a:pPr marL="285750" indent="-285750" algn="ctr">
              <a:lnSpc>
                <a:spcPct val="200000"/>
              </a:lnSpc>
              <a:buFontTx/>
              <a:buChar char="-"/>
            </a:pPr>
            <a:r>
              <a:rPr lang="en-US" dirty="0"/>
              <a:t>Label encoding</a:t>
            </a:r>
          </a:p>
          <a:p>
            <a:pPr marL="285750" indent="-285750" algn="ctr">
              <a:lnSpc>
                <a:spcPct val="200000"/>
              </a:lnSpc>
              <a:buFontTx/>
              <a:buChar char="-"/>
            </a:pPr>
            <a:r>
              <a:rPr lang="en-US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144587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1605285" y="1116470"/>
            <a:ext cx="3793064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Giving each category a value to represent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166D6-F2BE-4C73-A796-EB1BA9D7B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680" y="571833"/>
            <a:ext cx="2249973" cy="544637"/>
          </a:xfrm>
        </p:spPr>
        <p:txBody>
          <a:bodyPr/>
          <a:lstStyle/>
          <a:p>
            <a:r>
              <a:rPr lang="en-US" dirty="0"/>
              <a:t>Label encoding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DA3CA7-863A-4D4B-9CC4-5C7695605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7" t="30156" r="48667" b="33893"/>
          <a:stretch/>
        </p:blipFill>
        <p:spPr bwMode="auto">
          <a:xfrm>
            <a:off x="1736745" y="1828798"/>
            <a:ext cx="1582187" cy="252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48F2C2B-3F73-4550-8479-EA3FC0A2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13" y="1828798"/>
            <a:ext cx="4003040" cy="19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81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1605285" y="1116470"/>
            <a:ext cx="5269648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Giving each category a Boolean column to represent whether it is true or false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166D6-F2BE-4C73-A796-EB1BA9D7B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5680" y="571833"/>
            <a:ext cx="2906987" cy="544637"/>
          </a:xfrm>
        </p:spPr>
        <p:txBody>
          <a:bodyPr/>
          <a:lstStyle/>
          <a:p>
            <a:r>
              <a:rPr lang="en-US" dirty="0"/>
              <a:t>One hot encoding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F4F51AC-61EC-44A8-AE33-0EFBEDE56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7" t="29630" r="27852" b="36395"/>
          <a:stretch/>
        </p:blipFill>
        <p:spPr bwMode="auto">
          <a:xfrm>
            <a:off x="2868506" y="1819910"/>
            <a:ext cx="3406988" cy="25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550099"/>
      </p:ext>
    </p:extLst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191</Words>
  <Application>Microsoft Office PowerPoint</Application>
  <PresentationFormat>On-screen Show (16:9)</PresentationFormat>
  <Paragraphs>42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 Mono Medium</vt:lpstr>
      <vt:lpstr>Anonymous Pro</vt:lpstr>
      <vt:lpstr>Concert One</vt:lpstr>
      <vt:lpstr>Coming Soon</vt:lpstr>
      <vt:lpstr>Open Sans</vt:lpstr>
      <vt:lpstr>Arial</vt:lpstr>
      <vt:lpstr>Notebook Lesson by Slidesgo</vt:lpstr>
      <vt:lpstr>Session 2</vt:lpstr>
      <vt:lpstr>Data preprocessing is important</vt:lpstr>
      <vt:lpstr>Can you identify some problems?</vt:lpstr>
      <vt:lpstr>Common problems</vt:lpstr>
      <vt:lpstr>01</vt:lpstr>
      <vt:lpstr>Categorical data</vt:lpstr>
      <vt:lpstr>Categorical data</vt:lpstr>
      <vt:lpstr>Giving each category a value to represent it</vt:lpstr>
      <vt:lpstr>Giving each category a Boolean column to represent whether it is true or false</vt:lpstr>
      <vt:lpstr>02</vt:lpstr>
      <vt:lpstr>We have many options some of them are: - Drop the column with the missing data - Choose the median, mean or any value to replace the missing data - Drop rows with missing data</vt:lpstr>
      <vt:lpstr>03</vt:lpstr>
      <vt:lpstr>Two main ways to scale our features: Two ways to achieve it: - Min-Max scaling(normalization)  - fixed range  - simple - Standardization  - No fixed range  - Much less affected with outliers</vt:lpstr>
      <vt:lpstr>04</vt:lpstr>
      <vt:lpstr>PowerPoint Presentation</vt:lpstr>
      <vt:lpstr>Preprocessing Notebook:</vt:lpstr>
      <vt:lpstr>CNNs</vt:lpstr>
      <vt:lpstr>PowerPoint Presentation</vt:lpstr>
      <vt:lpstr>PowerPoint Presentation</vt:lpstr>
      <vt:lpstr>pooling</vt:lpstr>
      <vt:lpstr>Cifar10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</dc:title>
  <cp:lastModifiedBy>Mina Mikhael</cp:lastModifiedBy>
  <cp:revision>6</cp:revision>
  <dcterms:modified xsi:type="dcterms:W3CDTF">2022-07-13T18:19:22Z</dcterms:modified>
</cp:coreProperties>
</file>